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73" r:id="rId9"/>
    <p:sldId id="265" r:id="rId10"/>
    <p:sldId id="266" r:id="rId11"/>
    <p:sldId id="267" r:id="rId12"/>
    <p:sldId id="268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A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ECBF-6A3B-4D4A-AF13-F27E2747607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1257-645A-4E73-88A9-56FCE0492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6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293872-1413-45F6-A8B7-45E5D8800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73F7AE-FD06-44D3-86B5-AAB92175E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0" y="5312541"/>
            <a:ext cx="4101316" cy="9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3827-0472-449B-9B3F-0D5CD5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6BF11-8EBD-4E01-9D65-A94D0DFF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A1F09-1559-4E37-93FC-2DE73747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4D91A-61AA-4CF2-B280-BBA64C6B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2E5842-CD6A-4432-9604-D4C9684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A1A5571-AABB-42EC-A030-BC454E3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5A81B3C-260C-450F-B73B-C5D6783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B51A51-F05A-4202-B30C-21C20842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7DBA-3DC6-47B1-BFA8-B145437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5125"/>
            <a:ext cx="11004550" cy="1325563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2E3DDD-FB40-4971-A25B-81B51850E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B32DE5-793D-4F4F-B315-00670EA5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C5B6153-BEE8-47E3-97C7-0394CF0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77DF803-AA9A-4908-BA96-E9AF4F96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B67614-E770-45D4-84C8-887FA2166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9CA4-D486-43FD-8C93-788B504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E20F-A383-4249-B3C7-0CA6BCEC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973379-8140-48BE-B1E1-DABA271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23161F-F2CB-4004-9FEF-2D1D6302B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E37C01D-5F37-4947-AB96-E741DC2B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9157ED4-E1DD-40C9-B5AA-765B6B29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1B277A7-0D9E-41D0-A580-D301AE0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EA022C-C442-4CA1-9262-88880F533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BAC86-9A91-4A67-AC22-3F6C8915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0E2106-A88B-4AC7-ADC8-2A0CE0E03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0246891-9E5B-41FB-B75D-E90F5EDE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6222998-42A6-4B2F-92DF-295989C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8F7923B-6378-4B6C-915D-2BADC50D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7B6E691-02E7-405E-8515-580254D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4FC99B4-E263-44EC-B948-FCCA78CD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1E5D1F2-CA21-4231-B39F-B8B748D9C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615FB-61F6-45CC-86E2-DE336FC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421E4-BBD3-4A30-BB5A-2C6C350D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1825625"/>
            <a:ext cx="11480800" cy="43513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D5A625-494A-4201-84CD-F4BCAA7C4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2AA9627-69E6-48E3-8A3A-86B1C0D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236BD9-B7FA-47AF-82E6-95E074A4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5F2E55-22D7-48D7-84D7-CC982C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8183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99742DF-0B45-482E-A2EB-418D480B2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3C4F92-0E0B-4DD2-B5F5-9618F0A3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1673D-3163-4F50-B545-234985F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122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C5489-8876-4AA1-9A12-6466D3606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BEC74B9-4CB9-4B57-8AA5-40DAB50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8FA1273-E431-4CCF-AB7C-C7F0B31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FFE9BF1-D57F-42D9-A3FD-16AA404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6CC5F6A-D65E-4BF7-A4A6-5FBB4299C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headlin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CF33D3-17B6-4F01-B05E-E0F78FA3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BDCB46-AAB7-49E3-AD39-4F3CE35D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6F576-B26E-4C30-BE4E-55D686A9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3FC-3DB3-4512-879E-50E16E7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B0287-2B5B-4909-BB4A-09A72C5E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4A0B4-78BE-4ECB-9462-BF376E3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E41F38-1E29-4DAE-A5C5-0871B10D5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eadline dü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3C9A69-71BC-4300-A2B0-52BDE5985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B38DC-9002-42A5-9B95-F59D00F9A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A85363-6E39-4FC8-9813-4068670D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b="1" cap="all" baseline="0"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BE976-B56D-411B-86B1-062F5DB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05F9F3-5B3D-4D27-AC50-42733E0D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47B6971-B79F-45E3-8A0E-B2B705F3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D70019B9-A306-4CAF-A588-B9EFBB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6B1150-5161-4957-8DA5-89FE4D0EC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Quadr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sitzend, Tisch enthält.&#10;&#10;Automatisch generierte Beschreibung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79283CC-5882-49AB-AFAF-0F30BC80FBD7}"/>
              </a:ext>
            </a:extLst>
          </p:cNvPr>
          <p:cNvSpPr>
            <a:spLocks noChangeAspect="1"/>
          </p:cNvSpPr>
          <p:nvPr userDrawn="1"/>
        </p:nvSpPr>
        <p:spPr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99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D9D07B-AAED-4FF5-825D-2EC42395D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C63B85-136A-4E0A-BFA3-7597DA58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2CBA656-BB91-4A83-B051-088FBF731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9014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9EC2314-0C3F-4360-AA0C-233650FC9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 panose="05000000000000000000" pitchFamily="2" charset="2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DBB178-0375-472C-9DAC-0EFCCF765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0A2629-F338-4501-9473-0E99B1D1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D1963-0B4B-40C0-8290-FF43994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DBA5ED-2511-4068-B60A-69DBED234F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3E14F9-F0BC-4E47-AC3B-0EB4106D9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6A952E98-4B8E-41F6-9404-57829F43FF54}" type="datetimeFigureOut">
              <a:rPr lang="de-DE" smtClean="0"/>
              <a:pPr/>
              <a:t>05.09.23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260EEA-C42D-47AB-A95D-C7EB3E7E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C03EC7E-A973-45B9-8C45-CD16D7E9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429CA4-D526-472D-93B4-47445B12F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2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E4741C-3B34-1832-C16C-A66FAAAC0257}"/>
              </a:ext>
            </a:extLst>
          </p:cNvPr>
          <p:cNvSpPr txBox="1"/>
          <p:nvPr/>
        </p:nvSpPr>
        <p:spPr>
          <a:xfrm>
            <a:off x="335280" y="1920240"/>
            <a:ext cx="118567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</a:rPr>
              <a:t>Wissenschaftliches Arbeiten: Hausarbeiten</a:t>
            </a:r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>
                <a:solidFill>
                  <a:schemeClr val="bg1"/>
                </a:solidFill>
              </a:rPr>
              <a:t>Handreichung des Arbeitsbereichs Netzwerkforschung und Familiensoziologie</a:t>
            </a:r>
          </a:p>
        </p:txBody>
      </p:sp>
    </p:spTree>
    <p:extLst>
      <p:ext uri="{BB962C8B-B14F-4D97-AF65-F5344CB8AC3E}">
        <p14:creationId xmlns:p14="http://schemas.microsoft.com/office/powerpoint/2010/main" val="31882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C40A2-96D3-CB76-82F1-6029CF38D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3. Aufbau einer Hausarbeit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0E1C81-593B-8BA1-BE15-D88DDF064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564640"/>
            <a:ext cx="10169676" cy="3693160"/>
          </a:xfrm>
        </p:spPr>
        <p:txBody>
          <a:bodyPr>
            <a:normAutofit/>
          </a:bodyPr>
          <a:lstStyle/>
          <a:p>
            <a:pPr lvl="0"/>
            <a:r>
              <a:rPr lang="de-DE" sz="2000" b="1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II. Einleitung </a:t>
            </a:r>
            <a:endParaRPr lang="de-DE" sz="2000" kern="100" dirty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Darstellung des Forschungsstands und des theoretischen Hintergrunds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Zentrale Begriffe müssen definiert werden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Diskussion/Gegenüberstellung der aktuellen Literatur im Hinblick auf die Fragestellung 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Wingdings" panose="05000000000000000000" pitchFamily="2" charset="2"/>
              </a:rPr>
              <a:t>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kritisches Hinterfragen von Texten wichtig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Entwickeln eines Argumentes und anschließende Darlegung wie es sich zur bisherigen Literatur verhält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DB5088F-D1CA-F4B5-E9E1-A1EA560C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1" y="6325809"/>
            <a:ext cx="6106236" cy="365125"/>
          </a:xfrm>
        </p:spPr>
        <p:txBody>
          <a:bodyPr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3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59A6A-B676-596B-3C4F-3C2ABAFF4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3. Aufbau einer Hausarbeit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2253C7-7048-69A2-B79F-311F843E3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475619"/>
            <a:ext cx="10169676" cy="4396861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II. Hauptteil </a:t>
            </a:r>
          </a:p>
          <a:p>
            <a:r>
              <a:rPr lang="de-DE" sz="2000" u="sng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Argumentation: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ntwicklung eines theoriegeleiteten Arguments, das die Fragestellung beantworten kann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Rückgriff auf bestehende Forschung zum Thema, um über das Argument nachzudenken</a:t>
            </a:r>
          </a:p>
          <a:p>
            <a:pPr lvl="0"/>
            <a:r>
              <a:rPr lang="de-DE" sz="2000" u="sng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Aufbau eines Arguments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Eine Aussage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Eine Begründung dieser Aussage (sowie den dazugehörigen Annahmen).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Überprüfung des eigenen Arguments theoretisch-konzeptionell und/oder empirisch mit dem Ziel andere vom eigenen Denken und Aussagen zu überzeugen. </a:t>
            </a:r>
          </a:p>
          <a:p>
            <a:endParaRPr lang="de-DE" sz="20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4D1C2B2-08FA-D02F-F702-D9BC9D02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0" y="6325809"/>
            <a:ext cx="11035049" cy="339151"/>
          </a:xfrm>
        </p:spPr>
        <p:txBody>
          <a:bodyPr/>
          <a:lstStyle/>
          <a:p>
            <a:pPr algn="l"/>
            <a:r>
              <a:rPr lang="de-DE" sz="1300" dirty="0">
                <a:latin typeface="+mn-lt"/>
              </a:rPr>
              <a:t>Quelle: 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Professur für Internationale Institutionen und Friedensprozesse (2023): Hausarbeit. Frankfurt am Main: Goethe-Universität.</a:t>
            </a: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70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197CE-7823-6A5B-6187-0695E6FE5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3. Aufbau einer Hausarbeit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9D6900-1DCB-0311-6F8C-FFC077A62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475619"/>
            <a:ext cx="10169676" cy="4264781"/>
          </a:xfrm>
        </p:spPr>
        <p:txBody>
          <a:bodyPr>
            <a:noAutofit/>
          </a:bodyPr>
          <a:lstStyle/>
          <a:p>
            <a:pPr lvl="0"/>
            <a:r>
              <a:rPr lang="de-DE" sz="2000" b="1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III. Fazit</a:t>
            </a:r>
            <a:endParaRPr lang="de-DE" sz="2000" kern="100" dirty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Zusammenfassung der Argumente aus dem Hauptteil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Präsentation der zentralen Ergebnisse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Ausblick geben und auf mögliche Forschungslücken hinweisen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Beantwortung der Forschungsfrage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Fazit ziehen</a:t>
            </a:r>
          </a:p>
          <a:p>
            <a:pPr marL="457200"/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Wingdings" panose="05000000000000000000" pitchFamily="2" charset="2"/>
              </a:rPr>
              <a:t>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Einordnung in Forschungszusammenhang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Anschlussfragen stellen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Auf Schwachstellen/Einschränkungen des Argumentes eingehen</a:t>
            </a:r>
          </a:p>
          <a:p>
            <a:endParaRPr lang="de-DE" sz="20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DDA3F-A51E-9776-DB2D-B6D3B4B47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120" y="532191"/>
            <a:ext cx="12395200" cy="697169"/>
          </a:xfrm>
        </p:spPr>
        <p:txBody>
          <a:bodyPr>
            <a:noAutofit/>
          </a:bodyPr>
          <a:lstStyle/>
          <a:p>
            <a:pPr algn="ctr"/>
            <a:r>
              <a:rPr lang="de-DE" sz="3600" dirty="0"/>
              <a:t>4. Prozess des Verfassens einer Hausarbeit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1C40C2-CD74-A878-B4FD-288989AD7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361440"/>
            <a:ext cx="10423676" cy="4673600"/>
          </a:xfrm>
        </p:spPr>
        <p:txBody>
          <a:bodyPr>
            <a:noAutofit/>
          </a:bodyPr>
          <a:lstStyle/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 Auswahl eines geeigneten Themas und Festlegung von Fragestellung und Ziel der Arbeit 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 </a:t>
            </a:r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Recherche wissenschaftlicher Literatur.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 Lesen der wissenschaftlichen Literatur und Kennzeichnen der Texte nach Relevanz für Ihre Arbeit. 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4. Zwischenbilanz: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Was weiß ich schon? Was suche ich noch? Was habe ich schon gefunden? 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 Exzerpieren der wichtigen Informationen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4. Ordnen des Materials 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5. Schreiben einer Rohfassung des Textes </a:t>
            </a:r>
          </a:p>
          <a:p>
            <a:pPr lvl="0"/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6. (Mehrmalige) Überarbeitung des Textes </a:t>
            </a:r>
          </a:p>
          <a:p>
            <a:pPr marL="400050" lvl="0" indent="-400050">
              <a:buFont typeface="+mj-lt"/>
              <a:buAutoNum type="romanUcPeriod"/>
            </a:pPr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Inhaltliche Überprüfung </a:t>
            </a:r>
          </a:p>
          <a:p>
            <a:pPr marL="400050" lvl="0" indent="-400050">
              <a:buFont typeface="+mj-lt"/>
              <a:buAutoNum type="romanUcPeriod"/>
            </a:pPr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Überprüfung der Zitation </a:t>
            </a:r>
          </a:p>
          <a:p>
            <a:pPr marL="400050" lvl="0" indent="-400050">
              <a:buFont typeface="+mj-lt"/>
              <a:buAutoNum type="romanUcPeriod"/>
            </a:pPr>
            <a:r>
              <a:rPr lang="de-DE" sz="17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Überprüfung von Ausdruck und Verwendung der Fachsprache </a:t>
            </a:r>
          </a:p>
          <a:p>
            <a:pPr marL="400050" lvl="0" indent="-400050">
              <a:buFont typeface="+mj-lt"/>
              <a:buAutoNum type="romanUcPeriod"/>
            </a:pPr>
            <a:r>
              <a:rPr lang="de-DE" sz="17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Rechtschreibprüfung </a:t>
            </a:r>
            <a:endParaRPr lang="de-DE" sz="17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6AE0324-6BD8-C4E7-D8B4-C3867DD0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0" y="6325809"/>
            <a:ext cx="10963929" cy="461071"/>
          </a:xfrm>
        </p:spPr>
        <p:txBody>
          <a:bodyPr/>
          <a:lstStyle/>
          <a:p>
            <a:pPr algn="l"/>
            <a:r>
              <a:rPr lang="de-DE" sz="1300" dirty="0">
                <a:latin typeface="+mn-lt"/>
              </a:rPr>
              <a:t>Quelle: 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Zentrale Studien- und Karriereberatung (Lernwerkstatt der ZSKB): Die Hausarbeit: Carl von Ossietzky Universität Oldenburg.</a:t>
            </a: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85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EA4C7-4753-E418-28E2-E894FB016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5. Merkmale einer Guten Hausarbeit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53F1FF-687A-599D-44C3-411ED8D82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475619"/>
            <a:ext cx="10169676" cy="4305421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Man muss eine eigene bearbeitbare Fragestellung entwickeln. Die Fragestellung und zu Grunde liegende Thesen müssen klar erkennbar sein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Die Hausarbeit wird problemorientiert abgehandelt. Der Argumentationsgang ist klar und nachvollziehbar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Der theoretische Hintergrund wird ausreichend beleuchtet. Es wird daher mit mehr Literatur und viel enger an der Literatur gearbeitet als etwa bei einem Essay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Zusammenhänge werden analytisch und begründet dargestellt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Zu </a:t>
            </a:r>
            <a:r>
              <a:rPr lang="de-DE" sz="2000" kern="1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ingangs formulierten Fragestellungen können im Schlussteil der Arbeit zusammenfassend Ergebnisse der Erörterung und Analyse präsentiert werden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Eine eigene begründete Stellungnahme zur Fragestellung ist klar ersichtlich</a:t>
            </a:r>
          </a:p>
          <a:p>
            <a:endParaRPr lang="de-DE" sz="20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BD85A34-4553-70AC-55EC-02A46226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0" y="6325809"/>
            <a:ext cx="10913129" cy="400111"/>
          </a:xfrm>
        </p:spPr>
        <p:txBody>
          <a:bodyPr/>
          <a:lstStyle/>
          <a:p>
            <a:pPr algn="l"/>
            <a:r>
              <a:rPr lang="de-DE" sz="1300" dirty="0">
                <a:latin typeface="+mn-lt"/>
              </a:rPr>
              <a:t>Quelle: 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Bialek, Katrin; Clasen, Ralf; </a:t>
            </a:r>
            <a:r>
              <a:rPr lang="de-DE" sz="13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Stykow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3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(2012): Wie verfasse ich eine wissenschaftliche Arbeit? Hinweise, Anregungen und Ratschläge für Studierende am Institut für Sozialwissenschaften: Humboldt-Universität zu Berlin.</a:t>
            </a: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05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B23E3-FA05-EB37-6647-7BC8883BB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6. Quellen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456281-8B3E-E698-8307-FEADD9D7C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475619"/>
            <a:ext cx="10098556" cy="378218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Baumgartner, Peter; </a:t>
            </a:r>
            <a:r>
              <a:rPr lang="de-DE" sz="2000" kern="100" dirty="0" err="1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Payr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Sabine: Wissenschaftliches Arbeiten: Fernuniversität in Hagen.</a:t>
            </a:r>
          </a:p>
          <a:p>
            <a:pPr>
              <a:spcAft>
                <a:spcPts val="600"/>
              </a:spcAft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Bialek, Katrin; Clasen, Ralf; </a:t>
            </a:r>
            <a:r>
              <a:rPr lang="de-DE" sz="2000" kern="100" dirty="0" err="1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Stykow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de-DE" sz="2000" kern="100" dirty="0" err="1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Peta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(2012): Wie verfasse ich eine wissenschaftliche Arbeit? Hinweise, Anregungen und Ratschläge für Studierende am Institut für Sozialwissenschaften: Humboldt-Universität zu Berlin.</a:t>
            </a:r>
          </a:p>
          <a:p>
            <a:pPr>
              <a:spcAft>
                <a:spcPts val="600"/>
              </a:spcAft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Institut für Soziologie (2017): Leitfaden für das Verfassen von Hausarbeiten: Technischen Universität Darmstadt.</a:t>
            </a:r>
          </a:p>
          <a:p>
            <a:pPr>
              <a:spcAft>
                <a:spcPts val="600"/>
              </a:spcAft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Professur für Internationale Institutionen und Friedensprozesse (2023): Hausarbeit. Frankfurt am Main: Goethe-Universität.</a:t>
            </a:r>
          </a:p>
          <a:p>
            <a:pPr>
              <a:spcAft>
                <a:spcPts val="600"/>
              </a:spcAft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Zentrale Studien- und Karriereberatung (Lernwerkstatt der ZSKB): Die Hausarbeit: Carl von Ossietzky Universität Oldenburg.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24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CC56F-2762-DA80-4D2E-1C4308E0A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707329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Gliederung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42363-0C80-112F-560C-7DD0FF112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148080"/>
            <a:ext cx="10169676" cy="5029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900" dirty="0">
                <a:solidFill>
                  <a:schemeClr val="tx1"/>
                </a:solidFill>
              </a:rPr>
              <a:t>Was ist eine Hausarbeit?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900" dirty="0">
                <a:solidFill>
                  <a:schemeClr val="tx1"/>
                </a:solidFill>
              </a:rPr>
              <a:t>Fragestellung und Thema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Anforderungen an eine Fragestellung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Was ist eine soziologische Fragestellung?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Beispiele für Themen und Fragestellungen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Wie entwickelt man eine Fragestellung? </a:t>
            </a:r>
          </a:p>
          <a:p>
            <a:r>
              <a:rPr lang="de-DE" sz="1900" dirty="0">
                <a:solidFill>
                  <a:schemeClr val="tx1"/>
                </a:solidFill>
              </a:rPr>
              <a:t>3. Aufbau einer Hausarbeit 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Einleitung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Hauptteil</a:t>
            </a:r>
          </a:p>
          <a:p>
            <a:pPr marL="514350" indent="-514350">
              <a:buFont typeface="+mj-lt"/>
              <a:buAutoNum type="romanUcPeriod"/>
            </a:pPr>
            <a:r>
              <a:rPr lang="de-DE" sz="1900" dirty="0">
                <a:solidFill>
                  <a:schemeClr val="tx1"/>
                </a:solidFill>
              </a:rPr>
              <a:t>Fazit </a:t>
            </a:r>
          </a:p>
          <a:p>
            <a:r>
              <a:rPr lang="de-DE" sz="1900" dirty="0">
                <a:solidFill>
                  <a:schemeClr val="tx1"/>
                </a:solidFill>
              </a:rPr>
              <a:t>4. Prozess des Verfassens einer Hausarbeit</a:t>
            </a:r>
          </a:p>
          <a:p>
            <a:r>
              <a:rPr lang="de-DE" sz="1900" dirty="0">
                <a:solidFill>
                  <a:schemeClr val="tx1"/>
                </a:solidFill>
              </a:rPr>
              <a:t>5. Merkmale einer guten Hausarbeit</a:t>
            </a:r>
          </a:p>
          <a:p>
            <a:r>
              <a:rPr lang="de-DE" sz="1900" dirty="0">
                <a:solidFill>
                  <a:schemeClr val="tx1"/>
                </a:solidFill>
              </a:rPr>
              <a:t>6. Quellen </a:t>
            </a:r>
          </a:p>
          <a:p>
            <a:endParaRPr lang="de-DE" sz="1900" dirty="0"/>
          </a:p>
          <a:p>
            <a:endParaRPr lang="de-DE" sz="1900" dirty="0"/>
          </a:p>
          <a:p>
            <a:pPr marL="457200" indent="-457200">
              <a:buFont typeface="+mj-lt"/>
              <a:buAutoNum type="arabicPeriod"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137012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DBC53-8A53-2E8F-54BB-6F7AA5338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1. Was ist eine Hausarbeit?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D28B1D-4F82-31C4-C732-BEE2F022F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9814076" cy="3256522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Bei einer Hausarbeit gilt es zu zeigen, dass man:</a:t>
            </a:r>
          </a:p>
          <a:p>
            <a:pPr marL="457200" lvl="0" indent="-457200">
              <a:buFont typeface="+mj-lt"/>
              <a:buAutoNum type="alphaLcPeriod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ein Thema in einem gewissen Zeitrahmen problemorientiert darstellen kann </a:t>
            </a:r>
            <a:endParaRPr lang="de-DE" sz="2000" kern="1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200" lvl="0" indent="-457200">
              <a:buFont typeface="+mj-lt"/>
              <a:buAutoNum type="alphaLcPeriod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dass man die wissenschaftlichen Theorien und die Forschungslage zu diesem Thema kennt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Die Literatur wird dabei selbst recherchiert, bearbeitet und kritisch ausgewertet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4A2D2BF-14C4-8A43-411E-454B37B6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0" y="6325809"/>
            <a:ext cx="10913129" cy="400111"/>
          </a:xfrm>
        </p:spPr>
        <p:txBody>
          <a:bodyPr/>
          <a:lstStyle/>
          <a:p>
            <a:pPr algn="l"/>
            <a:r>
              <a:rPr lang="de-DE" sz="1300" dirty="0">
                <a:latin typeface="+mn-lt"/>
              </a:rPr>
              <a:t>Quelle: 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Bialek, Katrin; Clasen, Ralf; </a:t>
            </a:r>
            <a:r>
              <a:rPr lang="de-DE" sz="13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Stykow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30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Peta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(2012): Wie verfasse ich eine wissenschaftliche Arbeit? Hinweise, Anregungen und Ratschläge für Studierende am Institut für Sozialwissenschaften: Humboldt-Universität zu Berlin.</a:t>
            </a: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30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89B95-5FEC-AD53-6F26-FBEA0E2BA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2. Fragestellung und Thema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E190BB-25BF-1DE4-78DB-D37B4545D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351280"/>
            <a:ext cx="10565916" cy="6705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Eine Fragestellung, mit der ein Thema unter wissenschaftlichen Gesichtspunkten bearbeitet wird, ist Ausgangspunkt einer Hausarbeit</a:t>
            </a:r>
            <a:endParaRPr lang="de-DE" sz="20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FF24B72-4609-D129-7E3E-25C147612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75252"/>
              </p:ext>
            </p:extLst>
          </p:nvPr>
        </p:nvGraphicFramePr>
        <p:xfrm>
          <a:off x="213360" y="2294708"/>
          <a:ext cx="1161288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06440">
                  <a:extLst>
                    <a:ext uri="{9D8B030D-6E8A-4147-A177-3AD203B41FA5}">
                      <a16:colId xmlns:a16="http://schemas.microsoft.com/office/drawing/2014/main" val="819230118"/>
                    </a:ext>
                  </a:extLst>
                </a:gridCol>
                <a:gridCol w="5806440">
                  <a:extLst>
                    <a:ext uri="{9D8B030D-6E8A-4147-A177-3AD203B41FA5}">
                      <a16:colId xmlns:a16="http://schemas.microsoft.com/office/drawing/2014/main" val="1926212546"/>
                    </a:ext>
                  </a:extLst>
                </a:gridCol>
              </a:tblGrid>
              <a:tr h="28283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Thema</a:t>
                      </a:r>
                    </a:p>
                  </a:txBody>
                  <a:tcPr>
                    <a:solidFill>
                      <a:srgbClr val="C1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Fragestellung</a:t>
                      </a:r>
                    </a:p>
                  </a:txBody>
                  <a:tcPr>
                    <a:solidFill>
                      <a:srgbClr val="C1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09584"/>
                  </a:ext>
                </a:extLst>
              </a:tr>
              <a:tr h="299884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Bildet den größeren, inhaltlichen Bezugsrahmen der Hausarbeit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Umfasst vielzählige Aspekte und kann aus verschiedensten Perspektiven beleuchtet werden</a:t>
                      </a:r>
                    </a:p>
                    <a:p>
                      <a:endParaRPr lang="de-D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Bezieht sich auf einen konkreten Aspekt und untersucht diesen aus einer bestimmten Perspektive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à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Sie rückt also nur einen vergleichsweisen kleinen Ausschnitt des Gesamtthemas ins Zentrum, setzt sich mit diesem aber differenziert auseinander, um so zu gehaltvollen Aussagen zu gelangen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Eine Fragestellung dient dazu, eine fokussierte, problemorientierte Aufarbeitung des (bestehenden) Wissens sicherzustellen</a:t>
                      </a:r>
                    </a:p>
                    <a:p>
                      <a:endParaRPr lang="de-DE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028268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7EE8AB-660A-58E4-8430-583DACE7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" y="6325809"/>
            <a:ext cx="11023600" cy="430591"/>
          </a:xfrm>
        </p:spPr>
        <p:txBody>
          <a:bodyPr/>
          <a:lstStyle/>
          <a:p>
            <a:pPr algn="l"/>
            <a:r>
              <a:rPr lang="de-DE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Quellen: Zentrale Studien- und Karriereberatung (Lernwerkstatt der ZSKB): Die Hausarbeit: Carl von Ossietzky Universität Oldenburg; Professur für Internationale Institutionen und Friedensprozesse (2023): Hausarbeit. Frankfurt am Main: Goethe-Universität.</a:t>
            </a:r>
          </a:p>
          <a:p>
            <a:pPr algn="l"/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21478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942F6-A5D5-F818-4E6B-7EB889468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07" y="481390"/>
            <a:ext cx="10515600" cy="1205169"/>
          </a:xfrm>
        </p:spPr>
        <p:txBody>
          <a:bodyPr>
            <a:noAutofit/>
          </a:bodyPr>
          <a:lstStyle/>
          <a:p>
            <a:pPr algn="ctr"/>
            <a:r>
              <a:rPr lang="de-DE" sz="3600" dirty="0"/>
              <a:t>I. Anforderungen an eine Fragestellung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078564-22A2-7C86-DF77-E0285180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81200"/>
            <a:ext cx="10169676" cy="3276600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Soziologische Relevanz 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Wingdings" panose="05000000000000000000" pitchFamily="2" charset="2"/>
              </a:rPr>
              <a:t></a:t>
            </a: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Lücken im Forschungsstand oder neue Daten stellen vorheriges Wissen zu Thema XY in Frage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Soziologische Theorie als Hintergrund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Frage muss klar eingegrenzt sein (einen Aspekt aus Thema herausarbeiten) und mit einem Fragezeichen enden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Eigenes Interesse an Thema ist vorteilhaft, gewisse Distanz sollte dennoch vorhanden sein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Die gesamte Arbeit hängt von der Fragestellung ab, daher ist sie besonders wichtig für eine gute Hausarbeit</a:t>
            </a:r>
          </a:p>
          <a:p>
            <a:endParaRPr lang="de-DE" sz="2000" kern="100" dirty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35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24A03-A2A7-563B-C97F-AEAC38CB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647196" cy="94342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II. Was ist eine soziologische Fragestellung?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467394-1AD0-0F7E-42E3-8D134DBCE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Soziologische Fragestellungen richten sich vor allem auf das Wie und/oder Warum eines eingegrenzten, sozialen bzw. gesellschaftlichen Phänomens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Damit zielt eine soziologische Fragestellung auf die Analyse – im Gegensatz zur Bewertung – eines Gegenstandes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D.h. Fokus auf die Rekonstruktion von komplexeren sozialen Zusammenhängen und deren kritischer Betrachtung aus Basis des vorhandenen wissenschaftlichen Wissensstands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000" kern="1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Wingdings" panose="05000000000000000000" pitchFamily="2" charset="2"/>
              </a:rPr>
              <a:t> Folgt nicht unreflektierten und ungeprüften Alltagsannahmen</a:t>
            </a:r>
            <a:endParaRPr lang="de-DE" sz="2000" kern="100" dirty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B058C47-5F5F-A267-E523-62109815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70" y="6325809"/>
            <a:ext cx="11045209" cy="379791"/>
          </a:xfrm>
        </p:spPr>
        <p:txBody>
          <a:bodyPr/>
          <a:lstStyle/>
          <a:p>
            <a:pPr algn="l"/>
            <a:r>
              <a:rPr lang="de-DE" sz="1300" dirty="0">
                <a:latin typeface="+mn-lt"/>
              </a:rPr>
              <a:t>Quelle: </a:t>
            </a:r>
            <a:r>
              <a:rPr lang="de-DE" sz="13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Institut für Soziologie (2017): Leitfaden für das Verfassen von Hausarbeiten: Technischen Universität Darmstadt.</a:t>
            </a: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13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14744-7C9E-78CA-C938-754769D14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III. Beispiele für Themen und Fragestellungen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7401B8A-57DD-4DCA-4A6D-DE2DD0163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80763"/>
              </p:ext>
            </p:extLst>
          </p:nvPr>
        </p:nvGraphicFramePr>
        <p:xfrm>
          <a:off x="579120" y="1950720"/>
          <a:ext cx="1078992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960">
                  <a:extLst>
                    <a:ext uri="{9D8B030D-6E8A-4147-A177-3AD203B41FA5}">
                      <a16:colId xmlns:a16="http://schemas.microsoft.com/office/drawing/2014/main" val="3417412082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109646385"/>
                    </a:ext>
                  </a:extLst>
                </a:gridCol>
              </a:tblGrid>
              <a:tr h="318346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Thema</a:t>
                      </a:r>
                    </a:p>
                  </a:txBody>
                  <a:tcPr>
                    <a:solidFill>
                      <a:srgbClr val="C1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Fragestellung</a:t>
                      </a:r>
                    </a:p>
                  </a:txBody>
                  <a:tcPr>
                    <a:solidFill>
                      <a:srgbClr val="C1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1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Digitalisierung im Bankenwesen</a:t>
                      </a:r>
                      <a:endParaRPr lang="de-DE" sz="17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Ist ein Strukturwandel innerhalb von Organisationen des Finanzsektors durch den Prozess der Digitalisierung zu beobachten?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5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Die Istanbul Konvention und ihre Umsetzung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Deckt das bestehende Hilfesystem die Bedarfe der von häuslicher Gewalt betroffenen Menschen?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Corona Pandemie und Kinderarmut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Wie wirkte sich der Lockdown auf das subjektive Wohlbefinden von Kindern aus?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3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Partnerschaft und Care Arbeit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Welchen Mechanismen wirken auf die Entscheidung von Paaren bei der Verteilung von Care Arbeit?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31991"/>
                  </a:ext>
                </a:extLst>
              </a:tr>
            </a:tbl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F33746B-AB55-FA4C-9C69-22AC15207EE1}"/>
              </a:ext>
            </a:extLst>
          </p:cNvPr>
          <p:cNvSpPr txBox="1">
            <a:spLocks/>
          </p:cNvSpPr>
          <p:nvPr/>
        </p:nvSpPr>
        <p:spPr>
          <a:xfrm>
            <a:off x="212070" y="6325809"/>
            <a:ext cx="11045209" cy="37979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Noto Sans 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300" dirty="0">
                <a:latin typeface="+mn-lt"/>
              </a:rPr>
              <a:t>Beispiele aus dem Arbeitsbereich </a:t>
            </a:r>
            <a:endParaRPr lang="de-DE" sz="13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e-DE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EC8CE-CD80-D7A1-BECE-4B6A53EC3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IV. Wie entwickelt man eine Fragestellung?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339EE4-1535-E118-A102-82C3AF2B7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62" y="1914918"/>
            <a:ext cx="5181600" cy="4181082"/>
          </a:xfrm>
        </p:spPr>
        <p:txBody>
          <a:bodyPr>
            <a:normAutofit/>
          </a:bodyPr>
          <a:lstStyle/>
          <a:p>
            <a:r>
              <a:rPr lang="de-DE" sz="2000" u="sng" dirty="0">
                <a:solidFill>
                  <a:schemeClr val="tx1"/>
                </a:solidFill>
              </a:rPr>
              <a:t>Rückblick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Welche Themen wurden im Seminar behandelt?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Welche Fragen blieben offen/ waren umstritten?</a:t>
            </a:r>
          </a:p>
          <a:p>
            <a:r>
              <a:rPr lang="de-DE" sz="2000" u="sng" dirty="0">
                <a:solidFill>
                  <a:schemeClr val="tx1"/>
                </a:solidFill>
              </a:rPr>
              <a:t>Überblick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Gibt es ausreichend Literatur zu meinem Thema?</a:t>
            </a:r>
          </a:p>
          <a:p>
            <a:r>
              <a:rPr lang="de-DE" sz="2000" u="sng" dirty="0">
                <a:solidFill>
                  <a:schemeClr val="tx1"/>
                </a:solidFill>
              </a:rPr>
              <a:t>Einlesen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Forschungsstand prüfen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Gibt es Forschungslücken?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A49893AD-3E66-D9AA-9F9B-7EC87AD5EA82}"/>
              </a:ext>
            </a:extLst>
          </p:cNvPr>
          <p:cNvSpPr txBox="1">
            <a:spLocks/>
          </p:cNvSpPr>
          <p:nvPr/>
        </p:nvSpPr>
        <p:spPr>
          <a:xfrm>
            <a:off x="6096000" y="1914918"/>
            <a:ext cx="5547360" cy="2766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u="sng" dirty="0">
                <a:solidFill>
                  <a:schemeClr val="tx1"/>
                </a:solidFill>
              </a:rPr>
              <a:t>Brainstorming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Sammeln von spontanen Ideen und Einfällen</a:t>
            </a:r>
          </a:p>
          <a:p>
            <a:pPr marL="0" indent="0">
              <a:buNone/>
            </a:pPr>
            <a:r>
              <a:rPr lang="de-DE" sz="2000" u="sng" dirty="0">
                <a:solidFill>
                  <a:schemeClr val="tx1"/>
                </a:solidFill>
              </a:rPr>
              <a:t>Clustern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Begriffe und Ideen in eine Ordnung</a:t>
            </a:r>
          </a:p>
          <a:p>
            <a:pPr marL="0" indent="0">
              <a:buNone/>
            </a:pPr>
            <a:r>
              <a:rPr lang="de-DE" sz="2000" u="sng" dirty="0" err="1">
                <a:solidFill>
                  <a:schemeClr val="tx1"/>
                </a:solidFill>
              </a:rPr>
              <a:t>Mindmapping</a:t>
            </a:r>
            <a:r>
              <a:rPr lang="de-DE" sz="2000" u="sng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526014-E083-A857-C2CC-74B85AB9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13" y="6356350"/>
            <a:ext cx="10805714" cy="365125"/>
          </a:xfrm>
        </p:spPr>
        <p:txBody>
          <a:bodyPr/>
          <a:lstStyle/>
          <a:p>
            <a:pPr algn="l"/>
            <a:r>
              <a:rPr lang="de-DE" sz="1300" dirty="0"/>
              <a:t>Quelle: Bialek, Katrin; Clasen, Ralf; </a:t>
            </a:r>
            <a:r>
              <a:rPr lang="de-DE" sz="1300" dirty="0" err="1"/>
              <a:t>Stykow</a:t>
            </a:r>
            <a:r>
              <a:rPr lang="de-DE" sz="1300" dirty="0"/>
              <a:t>, </a:t>
            </a:r>
            <a:r>
              <a:rPr lang="de-DE" sz="1300" dirty="0" err="1"/>
              <a:t>Peta</a:t>
            </a:r>
            <a:r>
              <a:rPr lang="de-DE" sz="1300" dirty="0"/>
              <a:t> (2012): Wie verfasse ich eine wissenschaftliche Arbeit? Hinweise, Anregungen und Ratschläge für Studierende am Institut für Sozialwissenschaften: Humboldt-Universität zu Berlin.</a:t>
            </a:r>
          </a:p>
          <a:p>
            <a:r>
              <a:rPr lang="de-DE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87885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8823B-F04A-BFA0-B41A-DDCEC5434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/>
              <a:t>3. Aufbau einer Hausarbeit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9B0E9-E69D-BEEC-F32C-EADC2731D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554480"/>
            <a:ext cx="10169676" cy="3703320"/>
          </a:xfrm>
        </p:spPr>
        <p:txBody>
          <a:bodyPr>
            <a:noAutofit/>
          </a:bodyPr>
          <a:lstStyle/>
          <a:p>
            <a:pPr lvl="0"/>
            <a:r>
              <a:rPr lang="de-DE" sz="2000" b="1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I. Einleitung </a:t>
            </a:r>
            <a:endParaRPr lang="de-DE" sz="2000" kern="100" dirty="0">
              <a:solidFill>
                <a:schemeClr val="tx1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Überzeugende Einführung in das Thema (aktueller Aufhänger oder Problemaufriss)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Relevanz des Themas darlegen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Kurz den Aufbau der ganzen Arbeit vorstellen (Daher Einleitung am Ende nochmal final kontrollieren)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Aktuellen Forschungsstand kurz aufzeigen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Fragestellung benennen und auch als Frage formulieren (mit Fragezeichen)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000" kern="100" dirty="0">
                <a:solidFill>
                  <a:schemeClr val="tx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Länge: ca. 10 % von der gesamten Arbeit</a:t>
            </a:r>
          </a:p>
          <a:p>
            <a:pPr marL="514350" indent="-514350">
              <a:buFont typeface="+mj-lt"/>
              <a:buAutoNum type="romanUcPeriod"/>
            </a:pPr>
            <a:endParaRPr lang="de-DE" sz="20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3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Macintosh PowerPoint</Application>
  <PresentationFormat>Breitbild</PresentationFormat>
  <Paragraphs>136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</vt:lpstr>
      <vt:lpstr>Noto Sans </vt:lpstr>
      <vt:lpstr>Symbol</vt:lpstr>
      <vt:lpstr>Wingdings</vt:lpstr>
      <vt:lpstr>Office</vt:lpstr>
      <vt:lpstr>PowerPoint-Präsentation</vt:lpstr>
      <vt:lpstr>Gliederung </vt:lpstr>
      <vt:lpstr>1. Was ist eine Hausarbeit? </vt:lpstr>
      <vt:lpstr>2. Fragestellung und Thema</vt:lpstr>
      <vt:lpstr>I. Anforderungen an eine Fragestellung</vt:lpstr>
      <vt:lpstr>II. Was ist eine soziologische Fragestellung?</vt:lpstr>
      <vt:lpstr>III. Beispiele für Themen und Fragestellungen</vt:lpstr>
      <vt:lpstr>IV. Wie entwickelt man eine Fragestellung?</vt:lpstr>
      <vt:lpstr>3. Aufbau einer Hausarbeit</vt:lpstr>
      <vt:lpstr>3. Aufbau einer Hausarbeit</vt:lpstr>
      <vt:lpstr>3. Aufbau einer Hausarbeit</vt:lpstr>
      <vt:lpstr>3. Aufbau einer Hausarbeit </vt:lpstr>
      <vt:lpstr>4. Prozess des Verfassens einer Hausarbeit</vt:lpstr>
      <vt:lpstr>5. Merkmale einer Guten Hausarbeit</vt:lpstr>
      <vt:lpstr>6. 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2020-05-25T14:13:29Z</dcterms:created>
  <dcterms:modified xsi:type="dcterms:W3CDTF">2023-09-05T08:53:59Z</dcterms:modified>
</cp:coreProperties>
</file>